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9" r:id="rId4"/>
    <p:sldId id="260" r:id="rId5"/>
    <p:sldId id="261" r:id="rId6"/>
    <p:sldId id="262" r:id="rId7"/>
    <p:sldId id="264" r:id="rId8"/>
    <p:sldId id="271" r:id="rId9"/>
    <p:sldId id="267" r:id="rId10"/>
    <p:sldId id="263" r:id="rId11"/>
    <p:sldId id="258" r:id="rId12"/>
    <p:sldId id="269" r:id="rId13"/>
    <p:sldId id="265" r:id="rId14"/>
    <p:sldId id="266" r:id="rId15"/>
    <p:sldId id="270" r:id="rId16"/>
    <p:sldId id="268"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aakash9084@gmail.com" initials="s" lastIdx="1" clrIdx="0">
    <p:extLst>
      <p:ext uri="{19B8F6BF-5375-455C-9EA6-DF929625EA0E}">
        <p15:presenceInfo xmlns:p15="http://schemas.microsoft.com/office/powerpoint/2012/main" userId="febf4ff0077d2a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D7D7"/>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41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2209374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1519961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9741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4265989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66925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13548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3051309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1457949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324548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F4D94B-24CB-44A7-ABAA-59C64021F563}" type="datetimeFigureOut">
              <a:rPr lang="en-IN" smtClean="0"/>
              <a:t>25-07-2023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3573678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F4D94B-24CB-44A7-ABAA-59C64021F563}" type="datetimeFigureOut">
              <a:rPr lang="en-IN" smtClean="0"/>
              <a:t>25-07-2023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409736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F4D94B-24CB-44A7-ABAA-59C64021F563}" type="datetimeFigureOut">
              <a:rPr lang="en-IN" smtClean="0"/>
              <a:t>25-07-2023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3829251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F4D94B-24CB-44A7-ABAA-59C64021F563}" type="datetimeFigureOut">
              <a:rPr lang="en-IN" smtClean="0"/>
              <a:t>25-07-2023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295812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F4D94B-24CB-44A7-ABAA-59C64021F563}" type="datetimeFigureOut">
              <a:rPr lang="en-IN" smtClean="0"/>
              <a:t>25-07-2023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2807348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4D94B-24CB-44A7-ABAA-59C64021F563}" type="datetimeFigureOut">
              <a:rPr lang="en-IN" smtClean="0"/>
              <a:t>25-07-2023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4137102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F4D94B-24CB-44A7-ABAA-59C64021F563}" type="datetimeFigureOut">
              <a:rPr lang="en-IN" smtClean="0"/>
              <a:t>25-07-2023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38053A-7820-40B1-BC3A-FCD182DD3EC8}" type="slidenum">
              <a:rPr lang="en-IN" smtClean="0"/>
              <a:t>‹#›</a:t>
            </a:fld>
            <a:endParaRPr lang="en-IN"/>
          </a:p>
        </p:txBody>
      </p:sp>
    </p:spTree>
    <p:extLst>
      <p:ext uri="{BB962C8B-B14F-4D97-AF65-F5344CB8AC3E}">
        <p14:creationId xmlns:p14="http://schemas.microsoft.com/office/powerpoint/2010/main" val="146139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F4D94B-24CB-44A7-ABAA-59C64021F563}" type="datetimeFigureOut">
              <a:rPr lang="en-IN" smtClean="0"/>
              <a:t>25-07-2023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838053A-7820-40B1-BC3A-FCD182DD3EC8}" type="slidenum">
              <a:rPr lang="en-IN" smtClean="0"/>
              <a:t>‹#›</a:t>
            </a:fld>
            <a:endParaRPr lang="en-IN"/>
          </a:p>
        </p:txBody>
      </p:sp>
    </p:spTree>
    <p:extLst>
      <p:ext uri="{BB962C8B-B14F-4D97-AF65-F5344CB8AC3E}">
        <p14:creationId xmlns:p14="http://schemas.microsoft.com/office/powerpoint/2010/main" val="143590782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codelivly.com/" TargetMode="External"/><Relationship Id="rId2" Type="http://schemas.openxmlformats.org/officeDocument/2006/relationships/hyperlink" Target="https://www.javatpoint.com/creating-a-keylogger-using-python" TargetMode="External"/><Relationship Id="rId1" Type="http://schemas.openxmlformats.org/officeDocument/2006/relationships/slideLayout" Target="../slideLayouts/slideLayout2.xml"/><Relationship Id="rId5" Type="http://schemas.openxmlformats.org/officeDocument/2006/relationships/hyperlink" Target="https://cybercademy.org/" TargetMode="External"/><Relationship Id="rId4" Type="http://schemas.openxmlformats.org/officeDocument/2006/relationships/hyperlink" Target="https://www.studocu.com/in/documen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hackplayers.com/2012/06/en-caso-de-infeccion-formatear-o.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D0F2-EB56-5229-5EA0-F17136B66BA2}"/>
              </a:ext>
            </a:extLst>
          </p:cNvPr>
          <p:cNvSpPr>
            <a:spLocks noGrp="1"/>
          </p:cNvSpPr>
          <p:nvPr>
            <p:ph type="ctrTitle"/>
          </p:nvPr>
        </p:nvSpPr>
        <p:spPr>
          <a:xfrm>
            <a:off x="-85166" y="1427722"/>
            <a:ext cx="12362329" cy="4325845"/>
          </a:xfrm>
        </p:spPr>
        <p:txBody>
          <a:bodyPr>
            <a:normAutofit/>
          </a:bodyPr>
          <a:lstStyle/>
          <a:p>
            <a:pPr algn="ct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Ujjwal Gupta</a:t>
            </a:r>
            <a:br>
              <a:rPr lang="en-IN" sz="28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guptaujjwal379@gmail.com</a:t>
            </a:r>
            <a:br>
              <a:rPr lang="en-IN" sz="28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Galgotias College of engineering &amp; Technology</a:t>
            </a:r>
            <a:br>
              <a:rPr lang="en-IN" sz="28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Uttar Pradesh(U.P.)</a:t>
            </a:r>
            <a:br>
              <a:rPr lang="en-IN" sz="2800" dirty="0">
                <a:solidFill>
                  <a:schemeClr val="tx1">
                    <a:lumMod val="95000"/>
                    <a:lumOff val="5000"/>
                  </a:schemeClr>
                </a:solidFill>
                <a:latin typeface="Times New Roman" panose="02020603050405020304" pitchFamily="18" charset="0"/>
                <a:cs typeface="Times New Roman" panose="02020603050405020304" pitchFamily="18" charset="0"/>
              </a:rPr>
            </a:b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Cyber Security (12/06/2023 – 24/07/2023)</a:t>
            </a:r>
            <a:br>
              <a:rPr lang="en-IN" sz="1800" dirty="0"/>
            </a:br>
            <a:br>
              <a:rPr lang="en-IN" sz="1800" dirty="0"/>
            </a:br>
            <a:endParaRPr lang="en-IN" sz="1800" dirty="0"/>
          </a:p>
        </p:txBody>
      </p:sp>
      <p:sp>
        <p:nvSpPr>
          <p:cNvPr id="3" name="Subtitle 2">
            <a:extLst>
              <a:ext uri="{FF2B5EF4-FFF2-40B4-BE49-F238E27FC236}">
                <a16:creationId xmlns:a16="http://schemas.microsoft.com/office/drawing/2014/main" id="{FCA1DBDC-CC0D-E292-1ADA-618F4F0AFE24}"/>
              </a:ext>
            </a:extLst>
          </p:cNvPr>
          <p:cNvSpPr>
            <a:spLocks noGrp="1"/>
          </p:cNvSpPr>
          <p:nvPr>
            <p:ph type="subTitle" idx="1"/>
          </p:nvPr>
        </p:nvSpPr>
        <p:spPr>
          <a:xfrm flipH="1">
            <a:off x="10667999" y="6320117"/>
            <a:ext cx="45719" cy="49305"/>
          </a:xfrm>
        </p:spPr>
        <p:txBody>
          <a:bodyPr>
            <a:normAutofit fontScale="25000" lnSpcReduction="20000"/>
          </a:bodyPr>
          <a:lstStyle/>
          <a:p>
            <a:endParaRPr lang="en-IN" dirty="0"/>
          </a:p>
        </p:txBody>
      </p:sp>
      <p:pic>
        <p:nvPicPr>
          <p:cNvPr id="5" name="Picture 4">
            <a:extLst>
              <a:ext uri="{FF2B5EF4-FFF2-40B4-BE49-F238E27FC236}">
                <a16:creationId xmlns:a16="http://schemas.microsoft.com/office/drawing/2014/main" id="{45AFD8A4-8393-0BCD-9196-20CC86CF5ECF}"/>
              </a:ext>
            </a:extLst>
          </p:cNvPr>
          <p:cNvPicPr>
            <a:picLocks noChangeAspect="1"/>
          </p:cNvPicPr>
          <p:nvPr/>
        </p:nvPicPr>
        <p:blipFill rotWithShape="1">
          <a:blip r:embed="rId2">
            <a:extLst>
              <a:ext uri="{28A0092B-C50C-407E-A947-70E740481C1C}">
                <a14:useLocalDpi xmlns:a14="http://schemas.microsoft.com/office/drawing/2010/main" val="0"/>
              </a:ext>
            </a:extLst>
          </a:blip>
          <a:srcRect l="25277" t="31054" r="23923" b="8043"/>
          <a:stretch/>
        </p:blipFill>
        <p:spPr>
          <a:xfrm>
            <a:off x="4933939" y="586254"/>
            <a:ext cx="2324120" cy="2049370"/>
          </a:xfrm>
          <a:prstGeom prst="rect">
            <a:avLst/>
          </a:prstGeom>
        </p:spPr>
      </p:pic>
    </p:spTree>
    <p:extLst>
      <p:ext uri="{BB962C8B-B14F-4D97-AF65-F5344CB8AC3E}">
        <p14:creationId xmlns:p14="http://schemas.microsoft.com/office/powerpoint/2010/main" val="206269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311DE3-8CAC-11F5-3A95-F8309C973593}"/>
              </a:ext>
            </a:extLst>
          </p:cNvPr>
          <p:cNvSpPr>
            <a:spLocks noGrp="1"/>
          </p:cNvSpPr>
          <p:nvPr>
            <p:ph idx="1"/>
          </p:nvPr>
        </p:nvSpPr>
        <p:spPr>
          <a:xfrm>
            <a:off x="365760" y="386080"/>
            <a:ext cx="11826240" cy="6563359"/>
          </a:xfrm>
        </p:spPr>
        <p:txBody>
          <a:bodyPr>
            <a:normAutofit fontScale="92500" lnSpcReduction="20000"/>
          </a:bodyPr>
          <a:lstStyle/>
          <a:p>
            <a:pPr marL="0" indent="0">
              <a:spcBef>
                <a:spcPts val="300"/>
              </a:spcBef>
              <a:buNone/>
            </a:pPr>
            <a:r>
              <a:rPr lang="en-US" sz="3900" b="1" dirty="0">
                <a:solidFill>
                  <a:schemeClr val="tx1">
                    <a:lumMod val="95000"/>
                    <a:lumOff val="5000"/>
                  </a:schemeClr>
                </a:solidFill>
                <a:latin typeface="Times New Roman" panose="02020603050405020304" pitchFamily="18" charset="0"/>
                <a:cs typeface="Times New Roman" panose="02020603050405020304" pitchFamily="18" charset="0"/>
              </a:rPr>
              <a:t>Modelling</a:t>
            </a:r>
          </a:p>
          <a:p>
            <a:pPr marL="0" indent="0">
              <a:spcBef>
                <a:spcPts val="300"/>
              </a:spcBef>
              <a:buNone/>
            </a:pP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spcBef>
                <a:spcPts val="300"/>
              </a:spcBef>
              <a:buNone/>
            </a:pP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spcBef>
                <a:spcPts val="300"/>
              </a:spcBef>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The main </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objective</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of this project is to capture all the key logs</a:t>
            </a:r>
          </a:p>
          <a:p>
            <a:pPr marL="0" indent="0">
              <a:spcBef>
                <a:spcPts val="300"/>
              </a:spcBef>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entered in the system by the user. This can be achieved by using</a:t>
            </a:r>
          </a:p>
          <a:p>
            <a:pPr marL="0" indent="0">
              <a:spcBef>
                <a:spcPts val="300"/>
              </a:spcBef>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Software based keylogging method , as by creating a program </a:t>
            </a:r>
          </a:p>
          <a:p>
            <a:pPr marL="0" indent="0">
              <a:spcBef>
                <a:spcPts val="300"/>
              </a:spcBef>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using python and its libraries and inject into the system in order </a:t>
            </a:r>
          </a:p>
          <a:p>
            <a:pPr marL="0" indent="0">
              <a:spcBef>
                <a:spcPts val="300"/>
              </a:spcBef>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to monitor all its activities like - capturing credentials , personal </a:t>
            </a:r>
          </a:p>
          <a:p>
            <a:pPr marL="0" indent="0">
              <a:spcBef>
                <a:spcPts val="300"/>
              </a:spcBef>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information.</a:t>
            </a:r>
          </a:p>
          <a:p>
            <a:pPr marL="0" indent="0">
              <a:spcBef>
                <a:spcPts val="300"/>
              </a:spcBef>
              <a:buNone/>
            </a:pPr>
            <a:endPar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spcBef>
                <a:spcPts val="300"/>
              </a:spcBef>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Hence the captured keystrokes will get save into a file from where </a:t>
            </a:r>
          </a:p>
          <a:p>
            <a:pPr marL="0" indent="0">
              <a:spcBef>
                <a:spcPts val="300"/>
              </a:spcBef>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confidential data can be accessed. The file format used in the project </a:t>
            </a:r>
          </a:p>
          <a:p>
            <a:pPr marL="0" indent="0">
              <a:spcBef>
                <a:spcPts val="300"/>
              </a:spcBef>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to store captured keystrokes are </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.Json </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&amp; </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.txt </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format.</a:t>
            </a:r>
            <a:endPar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l">
              <a:spcBef>
                <a:spcPts val="300"/>
              </a:spcBef>
              <a:buNone/>
            </a:pPr>
            <a:r>
              <a:rPr lang="en-US" b="0" i="0" dirty="0">
                <a:solidFill>
                  <a:schemeClr val="tx1"/>
                </a:solidFill>
                <a:effectLst/>
                <a:latin typeface="Times New Roman" panose="02020603050405020304" pitchFamily="18" charset="0"/>
                <a:cs typeface="Times New Roman" panose="02020603050405020304" pitchFamily="18" charset="0"/>
              </a:rPr>
              <a:t>        </a:t>
            </a:r>
          </a:p>
          <a:p>
            <a:pPr marL="0" indent="0" algn="l">
              <a:spcBef>
                <a:spcPts val="1800"/>
              </a:spcBef>
              <a:buNone/>
            </a:pPr>
            <a:endParaRPr lang="en-US" sz="3200" b="0" i="0" dirty="0">
              <a:solidFill>
                <a:srgbClr val="000000"/>
              </a:solidFill>
              <a:effectLst/>
              <a:latin typeface="Arial" panose="020B0604020202020204" pitchFamily="34" charset="0"/>
            </a:endParaRPr>
          </a:p>
          <a:p>
            <a:pPr marL="0" indent="0">
              <a:buNone/>
            </a:pPr>
            <a:br>
              <a:rPr lang="en-US" sz="2000" dirty="0"/>
            </a:b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indent="0">
              <a:spcBef>
                <a:spcPts val="600"/>
              </a:spcBef>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spcBef>
                <a:spcPts val="600"/>
              </a:spcBef>
              <a:buNone/>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lgn="ctr">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0303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9C9D-2C5B-A526-4854-4E9E56917E5B}"/>
              </a:ext>
            </a:extLst>
          </p:cNvPr>
          <p:cNvSpPr>
            <a:spLocks noGrp="1"/>
          </p:cNvSpPr>
          <p:nvPr>
            <p:ph type="title"/>
          </p:nvPr>
        </p:nvSpPr>
        <p:spPr>
          <a:xfrm>
            <a:off x="361059" y="102359"/>
            <a:ext cx="5769364" cy="600501"/>
          </a:xfrm>
        </p:spPr>
        <p:txBody>
          <a:bodyPr>
            <a:noAutofit/>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Code Implementation</a:t>
            </a:r>
          </a:p>
        </p:txBody>
      </p:sp>
      <p:pic>
        <p:nvPicPr>
          <p:cNvPr id="5" name="Content Placeholder 4">
            <a:extLst>
              <a:ext uri="{FF2B5EF4-FFF2-40B4-BE49-F238E27FC236}">
                <a16:creationId xmlns:a16="http://schemas.microsoft.com/office/drawing/2014/main" id="{0534180F-6EA7-D7DD-29E1-12FE0FF24A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059" y="832490"/>
            <a:ext cx="9734316" cy="5622900"/>
          </a:xfrm>
        </p:spPr>
      </p:pic>
      <p:sp>
        <p:nvSpPr>
          <p:cNvPr id="6" name="TextBox 5">
            <a:extLst>
              <a:ext uri="{FF2B5EF4-FFF2-40B4-BE49-F238E27FC236}">
                <a16:creationId xmlns:a16="http://schemas.microsoft.com/office/drawing/2014/main" id="{3886C531-1AEB-A003-6F01-8E6FCE42A41D}"/>
              </a:ext>
            </a:extLst>
          </p:cNvPr>
          <p:cNvSpPr txBox="1"/>
          <p:nvPr/>
        </p:nvSpPr>
        <p:spPr>
          <a:xfrm>
            <a:off x="3375533" y="6455390"/>
            <a:ext cx="3705368" cy="369332"/>
          </a:xfrm>
          <a:prstGeom prst="rect">
            <a:avLst/>
          </a:prstGeom>
          <a:noFill/>
        </p:spPr>
        <p:txBody>
          <a:bodyPr wrap="square" rtlCol="0">
            <a:spAutoFit/>
          </a:bodyPr>
          <a:lstStyle/>
          <a:p>
            <a:r>
              <a:rPr lang="en-IN" dirty="0">
                <a:solidFill>
                  <a:schemeClr val="tx1">
                    <a:lumMod val="95000"/>
                    <a:lumOff val="5000"/>
                  </a:schemeClr>
                </a:solidFill>
                <a:latin typeface="Times New Roman" panose="02020603050405020304" pitchFamily="18" charset="0"/>
                <a:cs typeface="Times New Roman" panose="02020603050405020304" pitchFamily="18" charset="0"/>
              </a:rPr>
              <a:t>Code for File. Json type Format</a:t>
            </a:r>
          </a:p>
        </p:txBody>
      </p:sp>
    </p:spTree>
    <p:extLst>
      <p:ext uri="{BB962C8B-B14F-4D97-AF65-F5344CB8AC3E}">
        <p14:creationId xmlns:p14="http://schemas.microsoft.com/office/powerpoint/2010/main" val="641395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9C9D-2C5B-A526-4854-4E9E56917E5B}"/>
              </a:ext>
            </a:extLst>
          </p:cNvPr>
          <p:cNvSpPr>
            <a:spLocks noGrp="1"/>
          </p:cNvSpPr>
          <p:nvPr>
            <p:ph type="title"/>
          </p:nvPr>
        </p:nvSpPr>
        <p:spPr/>
        <p:txBody>
          <a:bodyPr>
            <a:normAutofit/>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Input</a:t>
            </a:r>
          </a:p>
        </p:txBody>
      </p:sp>
      <p:pic>
        <p:nvPicPr>
          <p:cNvPr id="15" name="Content Placeholder 14">
            <a:extLst>
              <a:ext uri="{FF2B5EF4-FFF2-40B4-BE49-F238E27FC236}">
                <a16:creationId xmlns:a16="http://schemas.microsoft.com/office/drawing/2014/main" id="{25F71F40-EE9D-DF2B-13C6-569A781D916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235" b="15992"/>
          <a:stretch/>
        </p:blipFill>
        <p:spPr>
          <a:xfrm>
            <a:off x="677335" y="1585731"/>
            <a:ext cx="8744458" cy="4247909"/>
          </a:xfrm>
        </p:spPr>
      </p:pic>
    </p:spTree>
    <p:extLst>
      <p:ext uri="{BB962C8B-B14F-4D97-AF65-F5344CB8AC3E}">
        <p14:creationId xmlns:p14="http://schemas.microsoft.com/office/powerpoint/2010/main" val="1324363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9C9D-2C5B-A526-4854-4E9E56917E5B}"/>
              </a:ext>
            </a:extLst>
          </p:cNvPr>
          <p:cNvSpPr>
            <a:spLocks noGrp="1"/>
          </p:cNvSpPr>
          <p:nvPr>
            <p:ph type="title"/>
          </p:nvPr>
        </p:nvSpPr>
        <p:spPr>
          <a:xfrm>
            <a:off x="455082" y="457200"/>
            <a:ext cx="2106506" cy="768096"/>
          </a:xfrm>
        </p:spPr>
        <p:txBody>
          <a:bodyPr>
            <a:normAutofit/>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Output</a:t>
            </a:r>
          </a:p>
        </p:txBody>
      </p:sp>
      <p:pic>
        <p:nvPicPr>
          <p:cNvPr id="7" name="Content Placeholder 6">
            <a:extLst>
              <a:ext uri="{FF2B5EF4-FFF2-40B4-BE49-F238E27FC236}">
                <a16:creationId xmlns:a16="http://schemas.microsoft.com/office/drawing/2014/main" id="{2AF52A0A-257D-F736-FA97-60FED129D3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4051" t="16129" r="23214" b="5919"/>
          <a:stretch/>
        </p:blipFill>
        <p:spPr>
          <a:xfrm>
            <a:off x="5721519" y="1377696"/>
            <a:ext cx="4523479" cy="4102608"/>
          </a:xfrm>
        </p:spPr>
      </p:pic>
      <p:sp>
        <p:nvSpPr>
          <p:cNvPr id="6" name="TextBox 5">
            <a:extLst>
              <a:ext uri="{FF2B5EF4-FFF2-40B4-BE49-F238E27FC236}">
                <a16:creationId xmlns:a16="http://schemas.microsoft.com/office/drawing/2014/main" id="{3886C531-1AEB-A003-6F01-8E6FCE42A41D}"/>
              </a:ext>
            </a:extLst>
          </p:cNvPr>
          <p:cNvSpPr txBox="1"/>
          <p:nvPr/>
        </p:nvSpPr>
        <p:spPr>
          <a:xfrm>
            <a:off x="3743085" y="5747179"/>
            <a:ext cx="3705368" cy="369332"/>
          </a:xfrm>
          <a:prstGeom prst="rect">
            <a:avLst/>
          </a:prstGeom>
          <a:noFill/>
        </p:spPr>
        <p:txBody>
          <a:bodyPr wrap="square" rtlCol="0">
            <a:spAutoFit/>
          </a:bodyPr>
          <a:lstStyle/>
          <a:p>
            <a:r>
              <a:rPr lang="en-IN" dirty="0">
                <a:solidFill>
                  <a:schemeClr val="tx1">
                    <a:lumMod val="95000"/>
                    <a:lumOff val="5000"/>
                  </a:schemeClr>
                </a:solidFill>
                <a:latin typeface="Times New Roman" panose="02020603050405020304" pitchFamily="18" charset="0"/>
                <a:cs typeface="Times New Roman" panose="02020603050405020304" pitchFamily="18" charset="0"/>
              </a:rPr>
              <a:t>Output for File. Json type Format</a:t>
            </a:r>
          </a:p>
        </p:txBody>
      </p:sp>
      <p:pic>
        <p:nvPicPr>
          <p:cNvPr id="4" name="Content Placeholder 3">
            <a:extLst>
              <a:ext uri="{FF2B5EF4-FFF2-40B4-BE49-F238E27FC236}">
                <a16:creationId xmlns:a16="http://schemas.microsoft.com/office/drawing/2014/main" id="{900EB2FA-F07E-5C8C-A9CB-22A7D44CE4D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2996" t="15858" r="23812" b="5384"/>
          <a:stretch/>
        </p:blipFill>
        <p:spPr>
          <a:xfrm>
            <a:off x="455082" y="1377696"/>
            <a:ext cx="4925831" cy="4102608"/>
          </a:xfrm>
        </p:spPr>
      </p:pic>
    </p:spTree>
    <p:extLst>
      <p:ext uri="{BB962C8B-B14F-4D97-AF65-F5344CB8AC3E}">
        <p14:creationId xmlns:p14="http://schemas.microsoft.com/office/powerpoint/2010/main" val="3684342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9C9D-2C5B-A526-4854-4E9E56917E5B}"/>
              </a:ext>
            </a:extLst>
          </p:cNvPr>
          <p:cNvSpPr>
            <a:spLocks noGrp="1"/>
          </p:cNvSpPr>
          <p:nvPr>
            <p:ph type="title"/>
          </p:nvPr>
        </p:nvSpPr>
        <p:spPr>
          <a:xfrm>
            <a:off x="489196" y="0"/>
            <a:ext cx="3766782" cy="600501"/>
          </a:xfrm>
        </p:spPr>
        <p:txBody>
          <a:bodyPr>
            <a:normAutofit fontScale="90000"/>
          </a:bodyPr>
          <a:lstStyle/>
          <a:p>
            <a:r>
              <a:rPr lang="en-IN" sz="3200" b="1" dirty="0">
                <a:solidFill>
                  <a:schemeClr val="tx1">
                    <a:lumMod val="95000"/>
                    <a:lumOff val="5000"/>
                  </a:schemeClr>
                </a:solidFill>
                <a:latin typeface="Times New Roman" panose="02020603050405020304" pitchFamily="18" charset="0"/>
                <a:cs typeface="Times New Roman" panose="02020603050405020304" pitchFamily="18" charset="0"/>
              </a:rPr>
              <a:t>Code Implementation</a:t>
            </a:r>
          </a:p>
        </p:txBody>
      </p:sp>
      <p:sp>
        <p:nvSpPr>
          <p:cNvPr id="6" name="TextBox 5">
            <a:extLst>
              <a:ext uri="{FF2B5EF4-FFF2-40B4-BE49-F238E27FC236}">
                <a16:creationId xmlns:a16="http://schemas.microsoft.com/office/drawing/2014/main" id="{3886C531-1AEB-A003-6F01-8E6FCE42A41D}"/>
              </a:ext>
            </a:extLst>
          </p:cNvPr>
          <p:cNvSpPr txBox="1"/>
          <p:nvPr/>
        </p:nvSpPr>
        <p:spPr>
          <a:xfrm>
            <a:off x="3363958" y="6381325"/>
            <a:ext cx="3705368" cy="369332"/>
          </a:xfrm>
          <a:prstGeom prst="rect">
            <a:avLst/>
          </a:prstGeom>
          <a:noFill/>
        </p:spPr>
        <p:txBody>
          <a:bodyPr wrap="square" rtlCol="0">
            <a:spAutoFit/>
          </a:bodyPr>
          <a:lstStyle/>
          <a:p>
            <a:r>
              <a:rPr lang="en-IN" dirty="0">
                <a:solidFill>
                  <a:schemeClr val="tx1">
                    <a:lumMod val="95000"/>
                    <a:lumOff val="5000"/>
                  </a:schemeClr>
                </a:solidFill>
                <a:latin typeface="Times New Roman" panose="02020603050405020304" pitchFamily="18" charset="0"/>
                <a:cs typeface="Times New Roman" panose="02020603050405020304" pitchFamily="18" charset="0"/>
              </a:rPr>
              <a:t>Code for File.txt type Format</a:t>
            </a:r>
          </a:p>
        </p:txBody>
      </p:sp>
      <p:pic>
        <p:nvPicPr>
          <p:cNvPr id="8" name="Content Placeholder 7">
            <a:extLst>
              <a:ext uri="{FF2B5EF4-FFF2-40B4-BE49-F238E27FC236}">
                <a16:creationId xmlns:a16="http://schemas.microsoft.com/office/drawing/2014/main" id="{9241D59E-F27A-7C93-BA01-2AB82AF3C04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106" t="5310" r="21906" b="10850"/>
          <a:stretch/>
        </p:blipFill>
        <p:spPr>
          <a:xfrm>
            <a:off x="578044" y="689758"/>
            <a:ext cx="8734889" cy="5572145"/>
          </a:xfrm>
        </p:spPr>
      </p:pic>
    </p:spTree>
    <p:extLst>
      <p:ext uri="{BB962C8B-B14F-4D97-AF65-F5344CB8AC3E}">
        <p14:creationId xmlns:p14="http://schemas.microsoft.com/office/powerpoint/2010/main" val="265602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9C9D-2C5B-A526-4854-4E9E56917E5B}"/>
              </a:ext>
            </a:extLst>
          </p:cNvPr>
          <p:cNvSpPr>
            <a:spLocks noGrp="1"/>
          </p:cNvSpPr>
          <p:nvPr>
            <p:ph type="title"/>
          </p:nvPr>
        </p:nvSpPr>
        <p:spPr>
          <a:xfrm>
            <a:off x="658549" y="265755"/>
            <a:ext cx="8596668" cy="1320800"/>
          </a:xfrm>
        </p:spPr>
        <p:txBody>
          <a:bodyPr>
            <a:normAutofit/>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Input</a:t>
            </a:r>
          </a:p>
        </p:txBody>
      </p:sp>
      <p:pic>
        <p:nvPicPr>
          <p:cNvPr id="11" name="Content Placeholder 10">
            <a:extLst>
              <a:ext uri="{FF2B5EF4-FFF2-40B4-BE49-F238E27FC236}">
                <a16:creationId xmlns:a16="http://schemas.microsoft.com/office/drawing/2014/main" id="{34783109-D08F-EA8D-AD1F-249B238057F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878"/>
          <a:stretch/>
        </p:blipFill>
        <p:spPr>
          <a:xfrm>
            <a:off x="696118" y="1331618"/>
            <a:ext cx="8559099" cy="4600227"/>
          </a:xfrm>
        </p:spPr>
      </p:pic>
    </p:spTree>
    <p:extLst>
      <p:ext uri="{BB962C8B-B14F-4D97-AF65-F5344CB8AC3E}">
        <p14:creationId xmlns:p14="http://schemas.microsoft.com/office/powerpoint/2010/main" val="2045922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9C9D-2C5B-A526-4854-4E9E56917E5B}"/>
              </a:ext>
            </a:extLst>
          </p:cNvPr>
          <p:cNvSpPr>
            <a:spLocks noGrp="1"/>
          </p:cNvSpPr>
          <p:nvPr>
            <p:ph type="title"/>
          </p:nvPr>
        </p:nvSpPr>
        <p:spPr>
          <a:xfrm>
            <a:off x="494454" y="240268"/>
            <a:ext cx="8596668" cy="1320800"/>
          </a:xfrm>
        </p:spPr>
        <p:txBody>
          <a:bodyPr>
            <a:normAutofit/>
          </a:bodyPr>
          <a:lstStyle/>
          <a:p>
            <a:r>
              <a:rPr lang="en-IN" b="1" dirty="0">
                <a:solidFill>
                  <a:schemeClr val="tx1">
                    <a:lumMod val="95000"/>
                    <a:lumOff val="5000"/>
                  </a:schemeClr>
                </a:solidFill>
              </a:rPr>
              <a:t>Output</a:t>
            </a:r>
          </a:p>
        </p:txBody>
      </p:sp>
      <p:sp>
        <p:nvSpPr>
          <p:cNvPr id="6" name="TextBox 5">
            <a:extLst>
              <a:ext uri="{FF2B5EF4-FFF2-40B4-BE49-F238E27FC236}">
                <a16:creationId xmlns:a16="http://schemas.microsoft.com/office/drawing/2014/main" id="{3886C531-1AEB-A003-6F01-8E6FCE42A41D}"/>
              </a:ext>
            </a:extLst>
          </p:cNvPr>
          <p:cNvSpPr txBox="1"/>
          <p:nvPr/>
        </p:nvSpPr>
        <p:spPr>
          <a:xfrm>
            <a:off x="3685212" y="6248400"/>
            <a:ext cx="3705368" cy="369332"/>
          </a:xfrm>
          <a:prstGeom prst="rect">
            <a:avLst/>
          </a:prstGeom>
          <a:noFill/>
        </p:spPr>
        <p:txBody>
          <a:bodyPr wrap="square" rtlCol="0">
            <a:spAutoFit/>
          </a:bodyPr>
          <a:lstStyle/>
          <a:p>
            <a:r>
              <a:rPr lang="en-IN" dirty="0">
                <a:solidFill>
                  <a:schemeClr val="tx1">
                    <a:lumMod val="95000"/>
                    <a:lumOff val="5000"/>
                  </a:schemeClr>
                </a:solidFill>
                <a:latin typeface="Times New Roman" panose="02020603050405020304" pitchFamily="18" charset="0"/>
                <a:cs typeface="Times New Roman" panose="02020603050405020304" pitchFamily="18" charset="0"/>
              </a:rPr>
              <a:t>Output for File. txt type Format</a:t>
            </a:r>
          </a:p>
        </p:txBody>
      </p:sp>
      <p:pic>
        <p:nvPicPr>
          <p:cNvPr id="11" name="Content Placeholder 10">
            <a:extLst>
              <a:ext uri="{FF2B5EF4-FFF2-40B4-BE49-F238E27FC236}">
                <a16:creationId xmlns:a16="http://schemas.microsoft.com/office/drawing/2014/main" id="{7838229A-D965-112D-17FF-D29BDC00995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29862"/>
          <a:stretch/>
        </p:blipFill>
        <p:spPr>
          <a:xfrm>
            <a:off x="603321" y="1371144"/>
            <a:ext cx="9492157" cy="4717140"/>
          </a:xfrm>
        </p:spPr>
      </p:pic>
    </p:spTree>
    <p:extLst>
      <p:ext uri="{BB962C8B-B14F-4D97-AF65-F5344CB8AC3E}">
        <p14:creationId xmlns:p14="http://schemas.microsoft.com/office/powerpoint/2010/main" val="427131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CB95-88F7-B7EB-6ADA-03C57C1C8794}"/>
              </a:ext>
            </a:extLst>
          </p:cNvPr>
          <p:cNvSpPr>
            <a:spLocks noGrp="1"/>
          </p:cNvSpPr>
          <p:nvPr>
            <p:ph type="title"/>
          </p:nvPr>
        </p:nvSpPr>
        <p:spPr>
          <a:xfrm>
            <a:off x="677334" y="233680"/>
            <a:ext cx="3762586" cy="762000"/>
          </a:xfrm>
        </p:spPr>
        <p:txBody>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CAB43CCC-4EA2-809C-A902-ED56124471EE}"/>
              </a:ext>
            </a:extLst>
          </p:cNvPr>
          <p:cNvSpPr>
            <a:spLocks noGrp="1"/>
          </p:cNvSpPr>
          <p:nvPr>
            <p:ph idx="1"/>
          </p:nvPr>
        </p:nvSpPr>
        <p:spPr>
          <a:xfrm>
            <a:off x="677334" y="1158241"/>
            <a:ext cx="8852746" cy="5699759"/>
          </a:xfrm>
        </p:spPr>
        <p:txBody>
          <a:bodyPr>
            <a:normAutofit/>
          </a:bodyPr>
          <a:lstStyle/>
          <a:p>
            <a:pPr marL="0" indent="0">
              <a:buNone/>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The outcomes of keylogger system can be diverse, depending upon objective’s and goals of the working system potential outcomes can be observed :</a:t>
            </a:r>
          </a:p>
          <a:p>
            <a:pPr>
              <a:buFont typeface="Wingdings" panose="05000000000000000000" pitchFamily="2" charset="2"/>
              <a:buChar char="q"/>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It can be helpful in</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identifying security vulnerabilities in software, operating systems, or websites.</a:t>
            </a:r>
          </a:p>
          <a:p>
            <a:pPr>
              <a:buFont typeface="Wingdings" panose="05000000000000000000" pitchFamily="2" charset="2"/>
              <a:buChar char="q"/>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This system successfully detects anomalous user behavior patterns that could indicate security breaches.</a:t>
            </a:r>
          </a:p>
          <a:p>
            <a:pPr>
              <a:buFont typeface="Wingdings" panose="05000000000000000000" pitchFamily="2" charset="2"/>
              <a:buChar char="q"/>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keylogger project effectively helps users manage their passwords securely.</a:t>
            </a:r>
          </a:p>
          <a:p>
            <a:pPr>
              <a:buFont typeface="Wingdings" panose="05000000000000000000" pitchFamily="2" charset="2"/>
              <a:buChar char="q"/>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It c</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onsider the potential long-term impact of the keylogger, both positive and negative, on users, organizations, and security practices.</a:t>
            </a: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731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CB95-88F7-B7EB-6ADA-03C57C1C8794}"/>
              </a:ext>
            </a:extLst>
          </p:cNvPr>
          <p:cNvSpPr>
            <a:spLocks noGrp="1"/>
          </p:cNvSpPr>
          <p:nvPr>
            <p:ph type="title"/>
          </p:nvPr>
        </p:nvSpPr>
        <p:spPr>
          <a:xfrm>
            <a:off x="677334" y="233680"/>
            <a:ext cx="3762586" cy="762000"/>
          </a:xfrm>
        </p:spPr>
        <p:txBody>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Links</a:t>
            </a:r>
          </a:p>
        </p:txBody>
      </p:sp>
      <p:sp>
        <p:nvSpPr>
          <p:cNvPr id="3" name="Content Placeholder 2">
            <a:extLst>
              <a:ext uri="{FF2B5EF4-FFF2-40B4-BE49-F238E27FC236}">
                <a16:creationId xmlns:a16="http://schemas.microsoft.com/office/drawing/2014/main" id="{CAB43CCC-4EA2-809C-A902-ED56124471EE}"/>
              </a:ext>
            </a:extLst>
          </p:cNvPr>
          <p:cNvSpPr>
            <a:spLocks noGrp="1"/>
          </p:cNvSpPr>
          <p:nvPr>
            <p:ph idx="1"/>
          </p:nvPr>
        </p:nvSpPr>
        <p:spPr>
          <a:xfrm>
            <a:off x="677334" y="1574801"/>
            <a:ext cx="8852746" cy="3393439"/>
          </a:xfrm>
        </p:spPr>
        <p:txBody>
          <a:bodyPr>
            <a:normAutofit/>
          </a:bodyPr>
          <a:lstStyle/>
          <a:p>
            <a:pPr>
              <a:buFont typeface="Courier New" panose="02070309020205020404" pitchFamily="49" charset="0"/>
              <a:buChar char="o"/>
            </a:pPr>
            <a:r>
              <a:rPr lang="en-IN" sz="2400" u="sng" dirty="0">
                <a:solidFill>
                  <a:schemeClr val="tx1">
                    <a:lumMod val="95000"/>
                    <a:lumOff val="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https://www.javatpoint.com/creating-a-keylogger-using-python</a:t>
            </a:r>
            <a:endParaRPr lang="en-IN" sz="2400" u="sng"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IN" sz="2400" u="sng" dirty="0">
                <a:solidFill>
                  <a:schemeClr val="tx1">
                    <a:lumMod val="95000"/>
                    <a:lumOff val="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https://www.codelivly.com</a:t>
            </a:r>
            <a:endParaRPr lang="en-IN" sz="2400" u="sng"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IN" sz="2400" u="sng" dirty="0">
                <a:solidFill>
                  <a:schemeClr val="tx1">
                    <a:lumMod val="95000"/>
                    <a:lumOff val="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https://www.studocu.com/in/document/</a:t>
            </a:r>
            <a:endParaRPr lang="en-IN" sz="2400" u="sng"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IN" sz="2400" u="sng" dirty="0">
                <a:solidFill>
                  <a:schemeClr val="tx1">
                    <a:lumMod val="95000"/>
                    <a:lumOff val="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https://cybercademy.org/</a:t>
            </a:r>
            <a:endParaRPr lang="en-IN" sz="2400" u="sng"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GitHub link : </a:t>
            </a:r>
            <a:r>
              <a:rPr lang="en-IN" sz="2400" u="sng" dirty="0">
                <a:solidFill>
                  <a:schemeClr val="tx1">
                    <a:lumMod val="95000"/>
                    <a:lumOff val="5000"/>
                  </a:schemeClr>
                </a:solidFill>
                <a:latin typeface="Times New Roman" panose="02020603050405020304" pitchFamily="18" charset="0"/>
                <a:cs typeface="Times New Roman" panose="02020603050405020304" pitchFamily="18" charset="0"/>
              </a:rPr>
              <a:t>https://github.com/Ujjwal379/Keylogger-Capturing-Keystrokes.git</a:t>
            </a:r>
          </a:p>
          <a:p>
            <a:pPr>
              <a:buFont typeface="Courier New" panose="02070309020205020404" pitchFamily="49" charset="0"/>
              <a:buChar char="o"/>
            </a:pP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0400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CB95-88F7-B7EB-6ADA-03C57C1C8794}"/>
              </a:ext>
            </a:extLst>
          </p:cNvPr>
          <p:cNvSpPr>
            <a:spLocks noGrp="1"/>
          </p:cNvSpPr>
          <p:nvPr>
            <p:ph type="title"/>
          </p:nvPr>
        </p:nvSpPr>
        <p:spPr>
          <a:xfrm>
            <a:off x="748454" y="701040"/>
            <a:ext cx="9340426" cy="5455920"/>
          </a:xfrm>
        </p:spPr>
        <p:txBody>
          <a:bodyPr/>
          <a:lstStyle/>
          <a:p>
            <a:pPr algn="ctr"/>
            <a:br>
              <a:rPr lang="en-IN" b="1" dirty="0">
                <a:solidFill>
                  <a:schemeClr val="tx1">
                    <a:lumMod val="95000"/>
                    <a:lumOff val="5000"/>
                  </a:schemeClr>
                </a:solidFill>
                <a:latin typeface="Times New Roman" panose="02020603050405020304" pitchFamily="18" charset="0"/>
                <a:cs typeface="Times New Roman" panose="02020603050405020304" pitchFamily="18" charset="0"/>
              </a:rPr>
            </a:br>
            <a:br>
              <a:rPr lang="en-IN" b="1" dirty="0">
                <a:solidFill>
                  <a:schemeClr val="tx1">
                    <a:lumMod val="95000"/>
                    <a:lumOff val="5000"/>
                  </a:schemeClr>
                </a:solidFill>
                <a:latin typeface="Times New Roman" panose="02020603050405020304" pitchFamily="18" charset="0"/>
                <a:cs typeface="Times New Roman" panose="02020603050405020304" pitchFamily="18" charset="0"/>
              </a:rPr>
            </a:br>
            <a:br>
              <a:rPr lang="en-IN" b="1" dirty="0">
                <a:solidFill>
                  <a:schemeClr val="tx1">
                    <a:lumMod val="95000"/>
                    <a:lumOff val="5000"/>
                  </a:schemeClr>
                </a:solidFill>
                <a:latin typeface="Times New Roman" panose="02020603050405020304" pitchFamily="18" charset="0"/>
                <a:cs typeface="Times New Roman" panose="02020603050405020304" pitchFamily="18" charset="0"/>
              </a:rPr>
            </a:br>
            <a:br>
              <a:rPr lang="en-IN" b="1" dirty="0">
                <a:solidFill>
                  <a:schemeClr val="tx1">
                    <a:lumMod val="95000"/>
                    <a:lumOff val="5000"/>
                  </a:schemeClr>
                </a:solidFill>
                <a:latin typeface="Times New Roman" panose="02020603050405020304" pitchFamily="18" charset="0"/>
                <a:cs typeface="Times New Roman" panose="02020603050405020304" pitchFamily="18" charset="0"/>
              </a:rPr>
            </a:br>
            <a:r>
              <a:rPr lang="en-IN" sz="5400" b="1" dirty="0">
                <a:solidFill>
                  <a:schemeClr val="tx1">
                    <a:lumMod val="95000"/>
                    <a:lumOff val="5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339264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014B-5D69-0A0E-8880-FF8D2CCB1946}"/>
              </a:ext>
            </a:extLst>
          </p:cNvPr>
          <p:cNvSpPr>
            <a:spLocks noGrp="1"/>
          </p:cNvSpPr>
          <p:nvPr>
            <p:ph type="title"/>
          </p:nvPr>
        </p:nvSpPr>
        <p:spPr>
          <a:xfrm>
            <a:off x="238064" y="143435"/>
            <a:ext cx="4961466" cy="851647"/>
          </a:xfrm>
        </p:spPr>
        <p:txBody>
          <a:bodyPr>
            <a:normAutofit/>
          </a:bodyPr>
          <a:lstStyle/>
          <a:p>
            <a:r>
              <a:rPr lang="en-IN" sz="4400" dirty="0">
                <a:solidFill>
                  <a:schemeClr val="tx1">
                    <a:lumMod val="95000"/>
                    <a:lumOff val="5000"/>
                  </a:schemeClr>
                </a:solidFill>
                <a:latin typeface="Times New Roman" panose="02020603050405020304" pitchFamily="18" charset="0"/>
                <a:cs typeface="Times New Roman" panose="02020603050405020304" pitchFamily="18" charset="0"/>
              </a:rPr>
              <a:t>Project Topic</a:t>
            </a:r>
          </a:p>
        </p:txBody>
      </p:sp>
      <p:sp>
        <p:nvSpPr>
          <p:cNvPr id="3" name="Content Placeholder 2">
            <a:extLst>
              <a:ext uri="{FF2B5EF4-FFF2-40B4-BE49-F238E27FC236}">
                <a16:creationId xmlns:a16="http://schemas.microsoft.com/office/drawing/2014/main" id="{29311DE3-8CAC-11F5-3A95-F8309C973593}"/>
              </a:ext>
            </a:extLst>
          </p:cNvPr>
          <p:cNvSpPr>
            <a:spLocks noGrp="1"/>
          </p:cNvSpPr>
          <p:nvPr>
            <p:ph idx="1"/>
          </p:nvPr>
        </p:nvSpPr>
        <p:spPr>
          <a:xfrm>
            <a:off x="722157" y="3012236"/>
            <a:ext cx="8596668" cy="965403"/>
          </a:xfrm>
        </p:spPr>
        <p:txBody>
          <a:bodyPr>
            <a:noAutofit/>
          </a:bodyPr>
          <a:lstStyle/>
          <a:p>
            <a:pPr marL="0" indent="0" algn="ctr">
              <a:buNone/>
            </a:pPr>
            <a:r>
              <a:rPr lang="en-IN" sz="3600" dirty="0">
                <a:solidFill>
                  <a:schemeClr val="tx1">
                    <a:lumMod val="95000"/>
                    <a:lumOff val="5000"/>
                  </a:schemeClr>
                </a:solidFill>
                <a:latin typeface="Times New Roman" panose="02020603050405020304" pitchFamily="18" charset="0"/>
                <a:cs typeface="Times New Roman" panose="02020603050405020304" pitchFamily="18" charset="0"/>
              </a:rPr>
              <a:t>Keylogger Capturing Key strokes</a:t>
            </a:r>
          </a:p>
        </p:txBody>
      </p:sp>
      <p:pic>
        <p:nvPicPr>
          <p:cNvPr id="4" name="Picture 3">
            <a:extLst>
              <a:ext uri="{FF2B5EF4-FFF2-40B4-BE49-F238E27FC236}">
                <a16:creationId xmlns:a16="http://schemas.microsoft.com/office/drawing/2014/main" id="{07265ED7-9AB6-458C-6C51-D9AB34E33E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96196" l="3000" r="90000">
                        <a14:foregroundMark x1="10000" y1="26630" x2="12000" y2="32609"/>
                        <a14:foregroundMark x1="6500" y1="36413" x2="11000" y2="19022"/>
                        <a14:foregroundMark x1="41000" y1="95109" x2="39000" y2="96196"/>
                        <a14:foregroundMark x1="3000" y1="26630" x2="3000" y2="3206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11432" y="3977639"/>
            <a:ext cx="2562088" cy="2357120"/>
          </a:xfrm>
          <a:prstGeom prst="rect">
            <a:avLst/>
          </a:prstGeom>
        </p:spPr>
      </p:pic>
    </p:spTree>
    <p:extLst>
      <p:ext uri="{BB962C8B-B14F-4D97-AF65-F5344CB8AC3E}">
        <p14:creationId xmlns:p14="http://schemas.microsoft.com/office/powerpoint/2010/main" val="3617867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014B-5D69-0A0E-8880-FF8D2CCB1946}"/>
              </a:ext>
            </a:extLst>
          </p:cNvPr>
          <p:cNvSpPr>
            <a:spLocks noGrp="1"/>
          </p:cNvSpPr>
          <p:nvPr>
            <p:ph type="title"/>
          </p:nvPr>
        </p:nvSpPr>
        <p:spPr>
          <a:xfrm>
            <a:off x="381497" y="123115"/>
            <a:ext cx="4961466" cy="851647"/>
          </a:xfrm>
        </p:spPr>
        <p:txBody>
          <a:bodyPr>
            <a:normAutofit/>
          </a:bodyPr>
          <a:lstStyle/>
          <a:p>
            <a:r>
              <a:rPr lang="en-IN" b="1" dirty="0">
                <a:solidFill>
                  <a:schemeClr val="tx1"/>
                </a:solidFill>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29311DE3-8CAC-11F5-3A95-F8309C973593}"/>
              </a:ext>
            </a:extLst>
          </p:cNvPr>
          <p:cNvSpPr>
            <a:spLocks noGrp="1"/>
          </p:cNvSpPr>
          <p:nvPr>
            <p:ph idx="1"/>
          </p:nvPr>
        </p:nvSpPr>
        <p:spPr>
          <a:xfrm>
            <a:off x="381497" y="1506071"/>
            <a:ext cx="10914031" cy="2940424"/>
          </a:xfrm>
        </p:spPr>
        <p:txBody>
          <a:bodyPr>
            <a:normAutofit/>
          </a:bodyPr>
          <a:lstStyle/>
          <a:p>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To know basic concepts of keylogging</a:t>
            </a:r>
          </a:p>
          <a:p>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Understand how to capture keystroke from system</a:t>
            </a:r>
          </a:p>
          <a:p>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To emphasis the process of storing accessed keystrokes into file</a:t>
            </a:r>
          </a:p>
          <a:p>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To know the implementation of keylogger</a:t>
            </a:r>
          </a:p>
          <a:p>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Code implementation &amp; python GUI representation</a:t>
            </a:r>
          </a:p>
          <a:p>
            <a:pPr marL="0" indent="0" algn="ctr">
              <a:buNone/>
            </a:pPr>
            <a:endParaRPr lang="en-IN" sz="2800" dirty="0">
              <a:latin typeface="Times New Roman" panose="02020603050405020304" pitchFamily="18" charset="0"/>
              <a:cs typeface="Times New Roman" panose="02020603050405020304" pitchFamily="18" charset="0"/>
            </a:endParaRPr>
          </a:p>
          <a:p>
            <a:pPr marL="0" indent="0" algn="ctr">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48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014B-5D69-0A0E-8880-FF8D2CCB1946}"/>
              </a:ext>
            </a:extLst>
          </p:cNvPr>
          <p:cNvSpPr>
            <a:spLocks noGrp="1"/>
          </p:cNvSpPr>
          <p:nvPr>
            <p:ph type="title"/>
          </p:nvPr>
        </p:nvSpPr>
        <p:spPr>
          <a:xfrm>
            <a:off x="238064" y="143435"/>
            <a:ext cx="4961466" cy="851647"/>
          </a:xfrm>
        </p:spPr>
        <p:txBody>
          <a:bodyPr>
            <a:normAutofit/>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P</a:t>
            </a:r>
            <a:r>
              <a:rPr lang="en-IN" b="1" dirty="0">
                <a:solidFill>
                  <a:schemeClr val="tx1">
                    <a:lumMod val="95000"/>
                    <a:lumOff val="5000"/>
                  </a:schemeClr>
                </a:solidFill>
                <a:latin typeface="Times New Roman" panose="02020603050405020304" pitchFamily="18" charset="0"/>
                <a:cs typeface="Times New Roman" panose="02020603050405020304" pitchFamily="18" charset="0"/>
              </a:rPr>
              <a:t>roject Overview</a:t>
            </a:r>
          </a:p>
        </p:txBody>
      </p:sp>
      <p:sp>
        <p:nvSpPr>
          <p:cNvPr id="3" name="Content Placeholder 2">
            <a:extLst>
              <a:ext uri="{FF2B5EF4-FFF2-40B4-BE49-F238E27FC236}">
                <a16:creationId xmlns:a16="http://schemas.microsoft.com/office/drawing/2014/main" id="{29311DE3-8CAC-11F5-3A95-F8309C973593}"/>
              </a:ext>
            </a:extLst>
          </p:cNvPr>
          <p:cNvSpPr>
            <a:spLocks noGrp="1"/>
          </p:cNvSpPr>
          <p:nvPr>
            <p:ph idx="1"/>
          </p:nvPr>
        </p:nvSpPr>
        <p:spPr>
          <a:xfrm>
            <a:off x="238064" y="1255060"/>
            <a:ext cx="10914031" cy="5459505"/>
          </a:xfrm>
        </p:spPr>
        <p:txBody>
          <a:bodyPr>
            <a:normAutofit/>
          </a:bodyPr>
          <a:lstStyle/>
          <a:p>
            <a:pPr marL="0" indent="0">
              <a:buNone/>
            </a:pP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What is Keylogger?</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spcBef>
                <a:spcPts val="600"/>
              </a:spcBef>
              <a:buNone/>
            </a:pPr>
            <a:endPar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spcBef>
                <a:spcPts val="600"/>
              </a:spcBef>
              <a:buNone/>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Keylogger is a computer program that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capture</a:t>
            </a: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s every keystroke made by a computer user, </a:t>
            </a:r>
          </a:p>
          <a:p>
            <a:pPr marL="0" indent="0">
              <a:spcBef>
                <a:spcPts val="600"/>
              </a:spcBef>
              <a:buNone/>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to gain fraudulent access to passwords and other confidential information.</a:t>
            </a:r>
          </a:p>
          <a:p>
            <a:pPr marL="0" indent="0" algn="l">
              <a:buNone/>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Keylogging is also known as Keystroke logging.</a:t>
            </a:r>
          </a:p>
          <a:p>
            <a:pPr marL="0" indent="0" algn="l">
              <a:buNone/>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It can also be used to study human computer interaction. </a:t>
            </a:r>
          </a:p>
          <a:p>
            <a:pPr marL="0" indent="0" algn="l">
              <a:buNone/>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There are two basic purpose to use Keyloggers.</a:t>
            </a:r>
          </a:p>
          <a:p>
            <a:pPr algn="l">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To monitor employee performance</a:t>
            </a:r>
          </a:p>
          <a:p>
            <a:pPr algn="l">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To access confidential information</a:t>
            </a:r>
          </a:p>
          <a:p>
            <a:pPr marL="0" indent="0">
              <a:spcBef>
                <a:spcPts val="600"/>
              </a:spcBef>
              <a:buNone/>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lgn="ctr">
              <a:buNone/>
            </a:pPr>
            <a:endParaRPr lang="en-IN" sz="28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AA990475-C914-E087-72F6-C78B54365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322" y="2973130"/>
            <a:ext cx="2629810" cy="2629810"/>
          </a:xfrm>
          <a:prstGeom prst="rect">
            <a:avLst/>
          </a:prstGeom>
        </p:spPr>
      </p:pic>
    </p:spTree>
    <p:extLst>
      <p:ext uri="{BB962C8B-B14F-4D97-AF65-F5344CB8AC3E}">
        <p14:creationId xmlns:p14="http://schemas.microsoft.com/office/powerpoint/2010/main" val="235525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311DE3-8CAC-11F5-3A95-F8309C973593}"/>
              </a:ext>
            </a:extLst>
          </p:cNvPr>
          <p:cNvSpPr>
            <a:spLocks noGrp="1"/>
          </p:cNvSpPr>
          <p:nvPr>
            <p:ph idx="1"/>
          </p:nvPr>
        </p:nvSpPr>
        <p:spPr>
          <a:xfrm>
            <a:off x="0" y="204182"/>
            <a:ext cx="10914031" cy="5459505"/>
          </a:xfrm>
        </p:spPr>
        <p:txBody>
          <a:bodyPr>
            <a:normAutofit/>
          </a:bodyPr>
          <a:lstStyle/>
          <a:p>
            <a:pPr marL="0" indent="0">
              <a:buNone/>
            </a:pPr>
            <a:r>
              <a:rPr lang="en-IN" sz="4000" b="1" i="0" dirty="0">
                <a:solidFill>
                  <a:schemeClr val="tx1">
                    <a:lumMod val="95000"/>
                    <a:lumOff val="5000"/>
                  </a:schemeClr>
                </a:solidFill>
                <a:effectLst/>
                <a:latin typeface="Times New Roman" panose="02020603050405020304" pitchFamily="18" charset="0"/>
                <a:cs typeface="Times New Roman" panose="02020603050405020304" pitchFamily="18" charset="0"/>
              </a:rPr>
              <a:t>Types of keyloggers</a:t>
            </a:r>
          </a:p>
          <a:p>
            <a:pPr marL="0" indent="0" algn="l">
              <a:spcBef>
                <a:spcPts val="1800"/>
              </a:spcBef>
              <a:buNone/>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indent="0" algn="l">
              <a:spcBef>
                <a:spcPts val="1800"/>
              </a:spcBef>
              <a:buNone/>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There are different types of Keyloggers divided into two main groups:</a:t>
            </a:r>
          </a:p>
          <a:p>
            <a:pPr algn="l">
              <a:spcBef>
                <a:spcPts val="1800"/>
              </a:spcBef>
              <a:buFont typeface="Arial" panose="020B0604020202020204" pitchFamily="34" charset="0"/>
              <a:buChar char="•"/>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Hardware Keyloggers</a:t>
            </a:r>
          </a:p>
          <a:p>
            <a:pPr algn="l">
              <a:spcBef>
                <a:spcPts val="1800"/>
              </a:spcBef>
              <a:buFont typeface="Arial" panose="020B0604020202020204" pitchFamily="34" charset="0"/>
              <a:buChar char="•"/>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Software Keyloggers</a:t>
            </a:r>
          </a:p>
          <a:p>
            <a:pPr marL="0" indent="0">
              <a:buNone/>
            </a:pPr>
            <a:br>
              <a:rPr lang="en-US" sz="2000" dirty="0"/>
            </a:b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indent="0">
              <a:spcBef>
                <a:spcPts val="600"/>
              </a:spcBef>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spcBef>
                <a:spcPts val="600"/>
              </a:spcBef>
              <a:buNone/>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lgn="ctr">
              <a:buNone/>
            </a:pPr>
            <a:endParaRPr lang="en-IN"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610356E-D9A5-A9E9-B869-CA54AD535141}"/>
              </a:ext>
            </a:extLst>
          </p:cNvPr>
          <p:cNvPicPr>
            <a:picLocks noChangeAspect="1"/>
          </p:cNvPicPr>
          <p:nvPr/>
        </p:nvPicPr>
        <p:blipFill rotWithShape="1">
          <a:blip r:embed="rId2">
            <a:clrChange>
              <a:clrFrom>
                <a:srgbClr val="F8F9FA"/>
              </a:clrFrom>
              <a:clrTo>
                <a:srgbClr val="F8F9FA">
                  <a:alpha val="0"/>
                </a:srgbClr>
              </a:clrTo>
            </a:clrChange>
            <a:extLst>
              <a:ext uri="{28A0092B-C50C-407E-A947-70E740481C1C}">
                <a14:useLocalDpi xmlns:a14="http://schemas.microsoft.com/office/drawing/2010/main" val="0"/>
              </a:ext>
            </a:extLst>
          </a:blip>
          <a:srcRect l="16160" r="2787"/>
          <a:stretch/>
        </p:blipFill>
        <p:spPr>
          <a:xfrm>
            <a:off x="2680483" y="3671247"/>
            <a:ext cx="4716603" cy="2638727"/>
          </a:xfrm>
          <a:prstGeom prst="rect">
            <a:avLst/>
          </a:prstGeom>
        </p:spPr>
      </p:pic>
    </p:spTree>
    <p:extLst>
      <p:ext uri="{BB962C8B-B14F-4D97-AF65-F5344CB8AC3E}">
        <p14:creationId xmlns:p14="http://schemas.microsoft.com/office/powerpoint/2010/main" val="242371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311DE3-8CAC-11F5-3A95-F8309C973593}"/>
              </a:ext>
            </a:extLst>
          </p:cNvPr>
          <p:cNvSpPr>
            <a:spLocks noGrp="1"/>
          </p:cNvSpPr>
          <p:nvPr>
            <p:ph idx="1"/>
          </p:nvPr>
        </p:nvSpPr>
        <p:spPr>
          <a:xfrm>
            <a:off x="0" y="0"/>
            <a:ext cx="12192000" cy="6858001"/>
          </a:xfrm>
        </p:spPr>
        <p:txBody>
          <a:bodyPr>
            <a:normAutofit fontScale="70000" lnSpcReduction="20000"/>
          </a:bodyPr>
          <a:lstStyle/>
          <a:p>
            <a:pPr>
              <a:spcBef>
                <a:spcPts val="300"/>
              </a:spcBef>
              <a:buFont typeface="Arial" panose="020B0604020202020204" pitchFamily="34" charset="0"/>
              <a:buChar char="•"/>
            </a:pPr>
            <a:endParaRPr lang="en-US" sz="4100" b="0" i="0" dirty="0">
              <a:solidFill>
                <a:srgbClr val="000000"/>
              </a:solidFill>
              <a:effectLst/>
              <a:latin typeface="Times New Roman" panose="02020603050405020304" pitchFamily="18" charset="0"/>
              <a:cs typeface="Times New Roman" panose="02020603050405020304" pitchFamily="18" charset="0"/>
            </a:endParaRPr>
          </a:p>
          <a:p>
            <a:pPr>
              <a:spcBef>
                <a:spcPts val="300"/>
              </a:spcBef>
              <a:buFont typeface="Arial" panose="020B0604020202020204" pitchFamily="34" charset="0"/>
              <a:buChar char="•"/>
            </a:pPr>
            <a:r>
              <a:rPr lang="en-US" sz="4100" b="1" i="0" dirty="0">
                <a:solidFill>
                  <a:schemeClr val="tx1">
                    <a:lumMod val="95000"/>
                    <a:lumOff val="5000"/>
                  </a:schemeClr>
                </a:solidFill>
                <a:effectLst/>
                <a:latin typeface="Times New Roman" panose="02020603050405020304" pitchFamily="18" charset="0"/>
                <a:cs typeface="Times New Roman" panose="02020603050405020304" pitchFamily="18" charset="0"/>
              </a:rPr>
              <a:t>Hardware Keyloggers</a:t>
            </a:r>
          </a:p>
          <a:p>
            <a:pPr marL="0" indent="0" algn="l">
              <a:spcBef>
                <a:spcPts val="300"/>
              </a:spcBef>
              <a:buNone/>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p>
          <a:p>
            <a:pPr marL="0" indent="0" algn="l">
              <a:spcBef>
                <a:spcPts val="300"/>
              </a:spcBef>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Hardware Keyloggers are small electronic devices used for capturing the</a:t>
            </a:r>
          </a:p>
          <a:p>
            <a:pPr marL="0" indent="0" algn="l">
              <a:spcBef>
                <a:spcPts val="300"/>
              </a:spcBef>
              <a:buNone/>
            </a:pPr>
            <a:r>
              <a:rPr lang="en-US" sz="2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data in between a keyboard device and I/O port. Usually these devices have built </a:t>
            </a:r>
          </a:p>
          <a:p>
            <a:pPr marL="0" indent="0" algn="l">
              <a:spcBef>
                <a:spcPts val="300"/>
              </a:spcBef>
              <a:buNone/>
            </a:pPr>
            <a:r>
              <a:rPr lang="en-US" sz="2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in memory where</a:t>
            </a:r>
            <a:r>
              <a:rPr lang="en-US" sz="2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they store the keystrokes so this means they must be retrieved by </a:t>
            </a:r>
          </a:p>
          <a:p>
            <a:pPr marL="0" indent="0" algn="l">
              <a:spcBef>
                <a:spcPts val="300"/>
              </a:spcBef>
              <a:buNone/>
            </a:pPr>
            <a:r>
              <a:rPr lang="en-US" sz="2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person who installed it in order to obtain the information.</a:t>
            </a:r>
          </a:p>
          <a:p>
            <a:pPr>
              <a:buFont typeface="Arial" panose="020B0604020202020204" pitchFamily="34" charset="0"/>
              <a:buChar char="•"/>
            </a:pPr>
            <a:endParaRPr lang="en-US" sz="2400" b="0" i="0" dirty="0">
              <a:solidFill>
                <a:schemeClr val="tx1"/>
              </a:solidFill>
              <a:effectLst/>
              <a:latin typeface="Times New Roman" panose="02020603050405020304" pitchFamily="18" charset="0"/>
              <a:cs typeface="Times New Roman" panose="02020603050405020304" pitchFamily="18" charset="0"/>
            </a:endParaRPr>
          </a:p>
          <a:p>
            <a:pPr algn="l">
              <a:spcBef>
                <a:spcPts val="1800"/>
              </a:spcBef>
              <a:buFont typeface="Arial" panose="020B0604020202020204" pitchFamily="34" charset="0"/>
              <a:buChar char="•"/>
            </a:pPr>
            <a:endParaRPr lang="en-US" sz="3200" b="0" i="0" dirty="0">
              <a:solidFill>
                <a:schemeClr val="tx1"/>
              </a:solidFill>
              <a:effectLst/>
              <a:latin typeface="Times New Roman" panose="02020603050405020304" pitchFamily="18" charset="0"/>
              <a:cs typeface="Times New Roman" panose="02020603050405020304" pitchFamily="18" charset="0"/>
            </a:endParaRPr>
          </a:p>
          <a:p>
            <a:pPr algn="l">
              <a:spcBef>
                <a:spcPts val="1800"/>
              </a:spcBef>
              <a:buFont typeface="Arial" panose="020B0604020202020204" pitchFamily="34" charset="0"/>
              <a:buChar char="•"/>
            </a:pPr>
            <a:endParaRPr lang="en-US" sz="3200" b="0" i="0" dirty="0">
              <a:solidFill>
                <a:schemeClr val="tx1"/>
              </a:solidFill>
              <a:effectLst/>
              <a:latin typeface="Times New Roman" panose="02020603050405020304" pitchFamily="18" charset="0"/>
              <a:cs typeface="Times New Roman" panose="02020603050405020304" pitchFamily="18" charset="0"/>
            </a:endParaRPr>
          </a:p>
          <a:p>
            <a:pPr>
              <a:spcBef>
                <a:spcPts val="1800"/>
              </a:spcBef>
              <a:buFont typeface="Arial" panose="020B0604020202020204" pitchFamily="34" charset="0"/>
              <a:buChar char="•"/>
            </a:pPr>
            <a:r>
              <a:rPr lang="en-US" sz="4600" b="1" i="0" dirty="0">
                <a:solidFill>
                  <a:schemeClr val="tx1">
                    <a:lumMod val="95000"/>
                    <a:lumOff val="5000"/>
                  </a:schemeClr>
                </a:solidFill>
                <a:effectLst/>
                <a:latin typeface="Times New Roman" panose="02020603050405020304" pitchFamily="18" charset="0"/>
                <a:cs typeface="Times New Roman" panose="02020603050405020304" pitchFamily="18" charset="0"/>
              </a:rPr>
              <a:t>Software Keyloggers</a:t>
            </a:r>
          </a:p>
          <a:p>
            <a:pPr marL="0" indent="0" algn="l">
              <a:buNone/>
            </a:pP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p>
          <a:p>
            <a:pPr marL="0" indent="0" algn="l">
              <a:spcBef>
                <a:spcPts val="300"/>
              </a:spcBef>
              <a:buNone/>
            </a:pP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      Software Keyloggers track systems, collect keystroke data within</a:t>
            </a:r>
          </a:p>
          <a:p>
            <a:pPr marL="0" indent="0" algn="l">
              <a:spcBef>
                <a:spcPts val="300"/>
              </a:spcBef>
              <a:buNone/>
            </a:pP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      the target operating system, store them on disk or in remote locations, </a:t>
            </a:r>
          </a:p>
          <a:p>
            <a:pPr marL="0" indent="0" algn="l">
              <a:spcBef>
                <a:spcPts val="300"/>
              </a:spcBef>
              <a:buNone/>
            </a:pP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and send them to the attacker. They can run for an indefinite amount </a:t>
            </a:r>
          </a:p>
          <a:p>
            <a:pPr marL="0" indent="0" algn="l">
              <a:spcBef>
                <a:spcPts val="300"/>
              </a:spcBef>
              <a:buNone/>
            </a:pP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      of time while the info is being transmitted remotely.</a:t>
            </a:r>
          </a:p>
          <a:p>
            <a:pPr algn="l">
              <a:spcBef>
                <a:spcPts val="1800"/>
              </a:spcBef>
              <a:buFont typeface="Arial" panose="020B0604020202020204" pitchFamily="34" charset="0"/>
              <a:buChar char="•"/>
            </a:pPr>
            <a:endParaRPr lang="en-US" sz="3200" b="0" i="0" dirty="0">
              <a:solidFill>
                <a:srgbClr val="000000"/>
              </a:solidFill>
              <a:effectLst/>
              <a:latin typeface="Arial" panose="020B0604020202020204" pitchFamily="34" charset="0"/>
            </a:endParaRPr>
          </a:p>
          <a:p>
            <a:pPr marL="0" indent="0">
              <a:buNone/>
            </a:pPr>
            <a:br>
              <a:rPr lang="en-US" sz="2000" dirty="0"/>
            </a:b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indent="0">
              <a:spcBef>
                <a:spcPts val="600"/>
              </a:spcBef>
              <a:buNone/>
            </a:pPr>
            <a:endParaRPr lang="en-US" b="0" i="0" dirty="0">
              <a:solidFill>
                <a:srgbClr val="000000"/>
              </a:solidFill>
              <a:effectLst/>
              <a:latin typeface="Times New Roman" panose="02020603050405020304" pitchFamily="18" charset="0"/>
              <a:cs typeface="Times New Roman" panose="02020603050405020304" pitchFamily="18" charset="0"/>
            </a:endParaRPr>
          </a:p>
          <a:p>
            <a:pPr marL="0" indent="0">
              <a:spcBef>
                <a:spcPts val="600"/>
              </a:spcBef>
              <a:buNone/>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lgn="ctr">
              <a:buNone/>
            </a:pPr>
            <a:endParaRPr lang="en-IN"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8EC28DF-3DE2-6CC3-00B1-206248C523F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9701" b="9392"/>
          <a:stretch/>
        </p:blipFill>
        <p:spPr>
          <a:xfrm>
            <a:off x="2232831" y="2092442"/>
            <a:ext cx="5041426" cy="1336558"/>
          </a:xfrm>
          <a:prstGeom prst="rect">
            <a:avLst/>
          </a:prstGeom>
        </p:spPr>
      </p:pic>
      <p:pic>
        <p:nvPicPr>
          <p:cNvPr id="7" name="Picture 6">
            <a:extLst>
              <a:ext uri="{FF2B5EF4-FFF2-40B4-BE49-F238E27FC236}">
                <a16:creationId xmlns:a16="http://schemas.microsoft.com/office/drawing/2014/main" id="{E55DB7BA-17BF-3AC5-FC38-DF035B0CAE8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5482"/>
          <a:stretch/>
        </p:blipFill>
        <p:spPr>
          <a:xfrm>
            <a:off x="6403928" y="3677930"/>
            <a:ext cx="2770446" cy="2931141"/>
          </a:xfrm>
          <a:prstGeom prst="rect">
            <a:avLst/>
          </a:prstGeom>
        </p:spPr>
      </p:pic>
    </p:spTree>
    <p:extLst>
      <p:ext uri="{BB962C8B-B14F-4D97-AF65-F5344CB8AC3E}">
        <p14:creationId xmlns:p14="http://schemas.microsoft.com/office/powerpoint/2010/main" val="1340470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CB95-88F7-B7EB-6ADA-03C57C1C8794}"/>
              </a:ext>
            </a:extLst>
          </p:cNvPr>
          <p:cNvSpPr>
            <a:spLocks noGrp="1"/>
          </p:cNvSpPr>
          <p:nvPr>
            <p:ph type="title"/>
          </p:nvPr>
        </p:nvSpPr>
        <p:spPr>
          <a:xfrm>
            <a:off x="677334" y="224118"/>
            <a:ext cx="5248337" cy="663388"/>
          </a:xfrm>
        </p:spPr>
        <p:txBody>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Who are end users ?</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AB43CCC-4EA2-809C-A902-ED56124471EE}"/>
              </a:ext>
            </a:extLst>
          </p:cNvPr>
          <p:cNvSpPr>
            <a:spLocks noGrp="1"/>
          </p:cNvSpPr>
          <p:nvPr>
            <p:ph idx="1"/>
          </p:nvPr>
        </p:nvSpPr>
        <p:spPr>
          <a:xfrm>
            <a:off x="677334" y="1344801"/>
            <a:ext cx="8596668" cy="5289081"/>
          </a:xfrm>
        </p:spPr>
        <p:txBody>
          <a:bodyPr>
            <a:normAutofit lnSpcReduction="10000"/>
          </a:bodyPr>
          <a:lstStyle/>
          <a:p>
            <a:pPr marL="0" indent="0">
              <a:buNone/>
            </a:pP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keylogger software, in this context, is designed to record and log all the keystrokes made on a computer or device. While keyloggers can have legitimate uses such as monitoring employee activity on company computers or providing accessibility solutions for people with disabilities, they can also be used maliciously for unauthorized surveillance or data theft.</a:t>
            </a:r>
          </a:p>
          <a:p>
            <a:pPr marL="0" indent="0">
              <a:buNone/>
            </a:pP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US" sz="2800" b="1" i="0" dirty="0">
                <a:solidFill>
                  <a:schemeClr val="tx1">
                    <a:lumMod val="95000"/>
                    <a:lumOff val="5000"/>
                  </a:schemeClr>
                </a:solidFill>
                <a:effectLst/>
                <a:latin typeface="Times New Roman" panose="02020603050405020304" pitchFamily="18" charset="0"/>
                <a:cs typeface="Times New Roman" panose="02020603050405020304" pitchFamily="18" charset="0"/>
              </a:rPr>
              <a:t>Legitimate end users of a keylogger might include:</a:t>
            </a:r>
          </a:p>
          <a:p>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Parents</a:t>
            </a:r>
          </a:p>
          <a:p>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Employers</a:t>
            </a:r>
          </a:p>
          <a:p>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Accessibility Support</a:t>
            </a:r>
          </a:p>
          <a:p>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IT administrators</a:t>
            </a:r>
            <a:endParaRPr lang="en-IN" sz="2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0582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CB95-88F7-B7EB-6ADA-03C57C1C8794}"/>
              </a:ext>
            </a:extLst>
          </p:cNvPr>
          <p:cNvSpPr>
            <a:spLocks noGrp="1"/>
          </p:cNvSpPr>
          <p:nvPr>
            <p:ph type="title"/>
          </p:nvPr>
        </p:nvSpPr>
        <p:spPr>
          <a:xfrm>
            <a:off x="677334" y="224118"/>
            <a:ext cx="5248337" cy="663388"/>
          </a:xfrm>
        </p:spPr>
        <p:txBody>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Solution and Presentation </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AB43CCC-4EA2-809C-A902-ED56124471EE}"/>
              </a:ext>
            </a:extLst>
          </p:cNvPr>
          <p:cNvSpPr>
            <a:spLocks noGrp="1"/>
          </p:cNvSpPr>
          <p:nvPr>
            <p:ph idx="1"/>
          </p:nvPr>
        </p:nvSpPr>
        <p:spPr>
          <a:xfrm>
            <a:off x="677334" y="1344801"/>
            <a:ext cx="8596668" cy="5289081"/>
          </a:xfrm>
        </p:spPr>
        <p:txBody>
          <a:bodyPr>
            <a:noAutofit/>
          </a:bodyPr>
          <a:lstStyle/>
          <a:p>
            <a:pPr marL="0" indent="0">
              <a:buNone/>
            </a:pP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project statement describes a general situation where a keylogger is capturing keystrokes on a computer or device, which is considered a security threat. To provide a solution, it's essential to know the context in which the keylogger is operating and what specific system or user it targets. The specific solution will depend on the particular circumstances and goals related to the keylogging activity like : </a:t>
            </a:r>
          </a:p>
          <a:p>
            <a:pPr>
              <a:buFont typeface="Arial" panose="020B0604020202020204" pitchFamily="34" charset="0"/>
              <a:buChar char="•"/>
            </a:pPr>
            <a:r>
              <a:rPr lang="en-IN"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Legitimate Keylogger for Monitoring or Parental Control, </a:t>
            </a:r>
          </a:p>
          <a:p>
            <a:pPr>
              <a:buFont typeface="Arial" panose="020B0604020202020204" pitchFamily="34" charset="0"/>
              <a:buChar char="•"/>
            </a:pP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Corporate Network with Keylogger ,</a:t>
            </a:r>
          </a:p>
          <a:p>
            <a:pPr>
              <a:buFont typeface="Arial" panose="020B0604020202020204" pitchFamily="34" charset="0"/>
              <a:buChar char="•"/>
            </a:pPr>
            <a:r>
              <a:rPr lang="en-US" sz="2600" dirty="0">
                <a:solidFill>
                  <a:schemeClr val="tx1">
                    <a:lumMod val="95000"/>
                    <a:lumOff val="5000"/>
                  </a:schemeClr>
                </a:solidFill>
                <a:latin typeface="Times New Roman" panose="02020603050405020304" pitchFamily="18" charset="0"/>
                <a:cs typeface="Times New Roman" panose="02020603050405020304" pitchFamily="18" charset="0"/>
              </a:rPr>
              <a:t>Capturing</a:t>
            </a:r>
            <a:r>
              <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IN" sz="2600" b="0" i="0" dirty="0">
                <a:solidFill>
                  <a:schemeClr val="tx1">
                    <a:lumMod val="95000"/>
                    <a:lumOff val="5000"/>
                  </a:schemeClr>
                </a:solidFill>
                <a:effectLst/>
                <a:latin typeface="Times New Roman" panose="02020603050405020304" pitchFamily="18" charset="0"/>
                <a:cs typeface="Times New Roman" panose="02020603050405020304" pitchFamily="18" charset="0"/>
              </a:rPr>
              <a:t>Malicious Keylogger activity on a Personal Computer .</a:t>
            </a:r>
            <a:endParaRPr lang="en-US" sz="2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244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CB95-88F7-B7EB-6ADA-03C57C1C8794}"/>
              </a:ext>
            </a:extLst>
          </p:cNvPr>
          <p:cNvSpPr>
            <a:spLocks noGrp="1"/>
          </p:cNvSpPr>
          <p:nvPr>
            <p:ph type="title"/>
          </p:nvPr>
        </p:nvSpPr>
        <p:spPr>
          <a:xfrm>
            <a:off x="677334" y="233680"/>
            <a:ext cx="3762586" cy="762000"/>
          </a:xfrm>
        </p:spPr>
        <p:txBody>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Project Features</a:t>
            </a:r>
          </a:p>
        </p:txBody>
      </p:sp>
      <p:sp>
        <p:nvSpPr>
          <p:cNvPr id="3" name="Content Placeholder 2">
            <a:extLst>
              <a:ext uri="{FF2B5EF4-FFF2-40B4-BE49-F238E27FC236}">
                <a16:creationId xmlns:a16="http://schemas.microsoft.com/office/drawing/2014/main" id="{CAB43CCC-4EA2-809C-A902-ED56124471EE}"/>
              </a:ext>
            </a:extLst>
          </p:cNvPr>
          <p:cNvSpPr>
            <a:spLocks noGrp="1"/>
          </p:cNvSpPr>
          <p:nvPr>
            <p:ph idx="1"/>
          </p:nvPr>
        </p:nvSpPr>
        <p:spPr>
          <a:xfrm>
            <a:off x="677334" y="1564640"/>
            <a:ext cx="8596668" cy="5699759"/>
          </a:xfrm>
        </p:spPr>
        <p:txBody>
          <a:bodyPr/>
          <a:lstStyle/>
          <a:p>
            <a:pPr>
              <a:buFont typeface="Arial" panose="020B0604020202020204" pitchFamily="34" charset="0"/>
              <a:buChar char="•"/>
            </a:pP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Real-time data process</a:t>
            </a:r>
          </a:p>
          <a:p>
            <a:pPr>
              <a:buFont typeface="Arial" panose="020B0604020202020204" pitchFamily="34" charset="0"/>
              <a:buChar char="•"/>
            </a:pP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Privacy - Focused keylogger</a:t>
            </a:r>
          </a:p>
          <a:p>
            <a:pPr>
              <a:buFont typeface="Arial" panose="020B0604020202020204" pitchFamily="34" charset="0"/>
              <a:buChar char="•"/>
            </a:pP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Designed as a user education and awareness tool</a:t>
            </a:r>
          </a:p>
          <a:p>
            <a:pPr>
              <a:buFont typeface="Arial" panose="020B0604020202020204" pitchFamily="34" charset="0"/>
              <a:buChar char="•"/>
            </a:pP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Secure Password Management</a:t>
            </a:r>
          </a:p>
          <a:p>
            <a:pPr>
              <a:buFont typeface="Arial" panose="020B0604020202020204" pitchFamily="34" charset="0"/>
              <a:buChar char="•"/>
            </a:pP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Part of cyber security research</a:t>
            </a:r>
          </a:p>
          <a:p>
            <a:pPr>
              <a:buFont typeface="Arial" panose="020B0604020202020204" pitchFamily="34" charset="0"/>
              <a:buChar char="•"/>
            </a:pP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User Experience enhancement</a:t>
            </a:r>
          </a:p>
          <a:p>
            <a:pPr>
              <a:buFont typeface="+mj-lt"/>
              <a:buAutoNum type="arabicPeriod"/>
            </a:pPr>
            <a:endParaRPr lang="en-IN" dirty="0"/>
          </a:p>
        </p:txBody>
      </p:sp>
    </p:spTree>
    <p:extLst>
      <p:ext uri="{BB962C8B-B14F-4D97-AF65-F5344CB8AC3E}">
        <p14:creationId xmlns:p14="http://schemas.microsoft.com/office/powerpoint/2010/main" val="3632153577"/>
      </p:ext>
    </p:extLst>
  </p:cSld>
  <p:clrMapOvr>
    <a:masterClrMapping/>
  </p:clrMapOvr>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604</TotalTime>
  <Words>767</Words>
  <Application>Microsoft Office PowerPoint</Application>
  <PresentationFormat>Widescreen</PresentationFormat>
  <Paragraphs>109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Courier New</vt:lpstr>
      <vt:lpstr>Times New Roman</vt:lpstr>
      <vt:lpstr>Trebuchet MS</vt:lpstr>
      <vt:lpstr>Wingdings</vt:lpstr>
      <vt:lpstr>Wingdings 3</vt:lpstr>
      <vt:lpstr>Facet</vt:lpstr>
      <vt:lpstr>Ujjwal Gupta guptaujjwal379@gmail.com Galgotias College of engineering &amp; Technology Uttar Pradesh(U.P.) Cyber Security (12/06/2023 – 24/07/2023)  </vt:lpstr>
      <vt:lpstr>Project Topic</vt:lpstr>
      <vt:lpstr>Agenda</vt:lpstr>
      <vt:lpstr>Project Overview</vt:lpstr>
      <vt:lpstr>PowerPoint Presentation</vt:lpstr>
      <vt:lpstr>PowerPoint Presentation</vt:lpstr>
      <vt:lpstr>Who are end users ?</vt:lpstr>
      <vt:lpstr>Solution and Presentation </vt:lpstr>
      <vt:lpstr>Project Features</vt:lpstr>
      <vt:lpstr>PowerPoint Presentation</vt:lpstr>
      <vt:lpstr>Code Implementation</vt:lpstr>
      <vt:lpstr>Input</vt:lpstr>
      <vt:lpstr>Output</vt:lpstr>
      <vt:lpstr>Code Implementation</vt:lpstr>
      <vt:lpstr>Input</vt:lpstr>
      <vt:lpstr>Output</vt:lpstr>
      <vt:lpstr>Results</vt:lpstr>
      <vt:lpstr>Links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Ujjwal Gupta guptaujjwal379@gmail.com Galgotias College of engineering &amp; Technology Uttar Pradesh(U.P.) Cyber Security (12/06/2023 – 24/07/2023)  </dc:title>
  <dc:creator>sharma.aakash9084@gmail.com</dc:creator>
  <cp:lastModifiedBy>sharma.aakash9084@gmail.com</cp:lastModifiedBy>
  <cp:revision>10</cp:revision>
  <dcterms:created xsi:type="dcterms:W3CDTF">2023-07-05T08:59:38Z</dcterms:created>
  <dcterms:modified xsi:type="dcterms:W3CDTF">2023-07-25T13:04:59Z</dcterms:modified>
</cp:coreProperties>
</file>